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9" r:id="rId3"/>
    <p:sldId id="267" r:id="rId4"/>
    <p:sldId id="258" r:id="rId5"/>
    <p:sldId id="268" r:id="rId6"/>
    <p:sldId id="261" r:id="rId7"/>
    <p:sldId id="270" r:id="rId8"/>
    <p:sldId id="271" r:id="rId9"/>
    <p:sldId id="274" r:id="rId10"/>
    <p:sldId id="275" r:id="rId11"/>
    <p:sldId id="284" r:id="rId12"/>
    <p:sldId id="262" r:id="rId13"/>
    <p:sldId id="281" r:id="rId14"/>
    <p:sldId id="278" r:id="rId15"/>
    <p:sldId id="277" r:id="rId16"/>
    <p:sldId id="283" r:id="rId17"/>
    <p:sldId id="256" r:id="rId18"/>
  </p:sldIdLst>
  <p:sldSz cx="12192000" cy="6858000"/>
  <p:notesSz cx="6858000" cy="9144000"/>
  <p:embeddedFontLst>
    <p:embeddedFont>
      <p:font typeface="AngsanaUPC" panose="02020603050405020304" pitchFamily="18" charset="-34"/>
      <p:regular r:id="rId19"/>
      <p:bold r:id="rId20"/>
      <p:italic r:id="rId21"/>
      <p:boldItalic r:id="rId22"/>
    </p:embeddedFont>
    <p:embeddedFont>
      <p:font typeface="KoPub돋움체 Bold" panose="00000800000000000000" pitchFamily="2" charset="-127"/>
      <p:bold r:id="rId23"/>
    </p:embeddedFont>
    <p:embeddedFont>
      <p:font typeface="Rage Italic" panose="03070502040507070304" pitchFamily="66" charset="0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조선일보명조" panose="02030304000000000000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ED7D31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2" autoAdjust="0"/>
    <p:restoredTop sz="94660"/>
  </p:normalViewPr>
  <p:slideViewPr>
    <p:cSldViewPr snapToGrid="0">
      <p:cViewPr varScale="1">
        <p:scale>
          <a:sx n="50" d="100"/>
          <a:sy n="50" d="100"/>
        </p:scale>
        <p:origin x="34" y="4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B2C64-E240-4D0D-8265-2B5C9E1F0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D9670-22B7-48F7-8A68-F68F2C9DD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10530-D3CF-4F6C-969F-8F72E1C6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AD95E-7A6A-40AB-8DE6-D6435F16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7D293-B929-42E2-A55B-40A6F2EF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2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024B7-66F6-491B-8E28-52F24E1D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8633DA-DE90-4616-8387-CC3AF7DD1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16598-7675-4E0A-A28D-51020F85D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AB413-38CE-48CD-A92A-30E3248C4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B198F7-4665-4553-A420-1B3EDE52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65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B8E433-E543-4914-9FB7-5C8CB226A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B6ADF-B422-4C54-A041-B6BE81376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5D6E8-E890-45BB-B1DD-E9736940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63BFC-A140-4B71-8CAE-79C9CEAD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596D9-74D4-40B5-84E4-98E66FF3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3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EC441-2B86-4595-BAC1-EA97B2DC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90B9D7-3C87-443A-A4DC-12369E8A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D758F-6F77-4E31-9662-9506297E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1B7BE-939F-481A-AC1D-7B51E481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A0D8B-B292-4CB2-81C2-089B5366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5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9C03C-7DF3-4CE5-AAA0-92F6364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1C0F7F-1BEB-49E2-B121-F912327D7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EE972-B96A-4E47-BD2B-15E31AA0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91A58-595F-4913-8152-786D31D7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3ED3D-6006-47F6-A303-5AD44134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92DCC-3187-4E5B-BA26-4FC44A3F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7C52B-C2CF-4AB3-907E-EC408E747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B7E29-9B89-4823-A1DE-70CD9776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F7FCB-19E6-4EFC-8A48-7C18BBA5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74F393-88E4-458D-9EF1-08FB2BCC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5514BA-AC97-4223-B6EF-CC4F5B4D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7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1968E-8B34-40C4-99FB-EA5895BA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1DD1AB-6C07-4688-B595-3CA550B7C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FBCA40-1C8E-4F38-8AD3-2E44F02DC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451EE5-B741-48DF-A332-30F70409B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69BA77-B71F-43BA-ADF1-9E0EF45BC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60E3E6-2B65-483A-A843-7634FA90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5FBAAE-CDD0-474C-8719-F6364307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1C68D6-6153-4336-8725-F91CCA60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74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3797D-DC65-49B1-8B0E-0870902C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4DACD-CCF7-49E7-9CFF-AB7C7B5A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090695-0533-4F60-875B-78BCCCBF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B6CA4-EDAE-4298-981C-66D7D1C9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1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847B8F-345C-41AD-9C22-AF1993EC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CDD62C-C387-4C57-B5F3-1ADDD33F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565B4F-2347-4CBB-A8AF-743A3D52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8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282AE-62D1-4F1A-B197-337569E8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6DB97-46E1-4FBF-A2AC-0F5EA543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5FF1A2-C116-4594-A055-4E5AB9B76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49BABC-82FF-466E-81A5-0A714D99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4CE7F-44CE-488D-B26B-16B9308A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3E04F-C7D9-41D1-BA81-4297AAAF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06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1E8BD-D90A-40B0-B5B3-F9F0B087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E87574-6E7F-4667-A3B4-C4A77768F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AF7082-6408-499F-B4BD-61EA5CBD5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D3CAF-83CA-4223-A2F0-F1269C61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A4F300-3E1D-4BF6-8D16-75BE2CB3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FD2C5A-46BF-44E3-8F14-723A9934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54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4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C5AB4E-C019-4885-860A-7BD42261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7DCF3-57A6-4DDB-A3CA-A7E956828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C33EF-3C01-4CEB-AB64-49F48EB9A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12B6D-2E3F-4861-B730-2D26553A90AE}" type="datetimeFigureOut">
              <a:rPr lang="ko-KR" altLang="en-US" smtClean="0"/>
              <a:t>2019-07-27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59AEDA-3824-4237-9660-E893E7B1D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7B31E-C575-483E-991A-19DD2C20B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8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1C70D71-0E48-4167-9F58-6CFE38203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68"/>
            <a:ext cx="1218027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772ADB-4C6B-47DE-8FB9-22E956B66370}"/>
              </a:ext>
            </a:extLst>
          </p:cNvPr>
          <p:cNvSpPr txBox="1"/>
          <p:nvPr/>
        </p:nvSpPr>
        <p:spPr>
          <a:xfrm>
            <a:off x="3791523" y="1967582"/>
            <a:ext cx="4450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Cyberrafitti</a:t>
            </a:r>
            <a:endParaRPr lang="ko-KR" altLang="en-US" sz="8000" b="1" dirty="0">
              <a:solidFill>
                <a:schemeClr val="bg1"/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FC0D35-DD0C-40D4-B01E-DC48B2E72DFD}"/>
              </a:ext>
            </a:extLst>
          </p:cNvPr>
          <p:cNvSpPr txBox="1"/>
          <p:nvPr/>
        </p:nvSpPr>
        <p:spPr>
          <a:xfrm>
            <a:off x="5928326" y="6340136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DFBE3-13E8-460D-8E92-4B33C37BD952}"/>
              </a:ext>
            </a:extLst>
          </p:cNvPr>
          <p:cNvSpPr txBox="1"/>
          <p:nvPr/>
        </p:nvSpPr>
        <p:spPr>
          <a:xfrm>
            <a:off x="5928326" y="3669289"/>
            <a:ext cx="46198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3</a:t>
            </a:r>
            <a:r>
              <a:rPr lang="ko-KR" altLang="en-US" sz="1500" b="1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B1B37-5699-408B-B261-9C077AAACB63}"/>
              </a:ext>
            </a:extLst>
          </p:cNvPr>
          <p:cNvSpPr txBox="1"/>
          <p:nvPr/>
        </p:nvSpPr>
        <p:spPr>
          <a:xfrm>
            <a:off x="5182128" y="3228945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사이버 </a:t>
            </a:r>
            <a:r>
              <a:rPr lang="ko-KR" altLang="en-US" sz="20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래피티</a:t>
            </a:r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20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C383F7-8056-4C1E-9503-7F9881C1743E}"/>
              </a:ext>
            </a:extLst>
          </p:cNvPr>
          <p:cNvCxnSpPr>
            <a:cxnSpLocks/>
          </p:cNvCxnSpPr>
          <p:nvPr/>
        </p:nvCxnSpPr>
        <p:spPr>
          <a:xfrm>
            <a:off x="5246614" y="4041921"/>
            <a:ext cx="1664677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674274D-217B-422C-ACD1-C6B312608206}"/>
              </a:ext>
            </a:extLst>
          </p:cNvPr>
          <p:cNvCxnSpPr>
            <a:cxnSpLocks/>
          </p:cNvCxnSpPr>
          <p:nvPr/>
        </p:nvCxnSpPr>
        <p:spPr>
          <a:xfrm>
            <a:off x="3791523" y="2998567"/>
            <a:ext cx="4438077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909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2866C1-66D4-4017-8B2F-6D8BBBF5B8CE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74BDFB-61EA-4E81-861D-4B60F35D2062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10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E79731-86F6-4A9B-B55D-AFCD925E6BEA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7668B-3C48-4B53-84B7-CC4A90A38401}"/>
              </a:ext>
            </a:extLst>
          </p:cNvPr>
          <p:cNvSpPr txBox="1"/>
          <p:nvPr/>
        </p:nvSpPr>
        <p:spPr>
          <a:xfrm>
            <a:off x="763056" y="126952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매체의 영향력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C0AD0-DBEF-4252-B281-6C7CBD386C57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E1F275-22DE-4D73-AF0D-900037D354C6}"/>
              </a:ext>
            </a:extLst>
          </p:cNvPr>
          <p:cNvSpPr txBox="1"/>
          <p:nvPr/>
        </p:nvSpPr>
        <p:spPr>
          <a:xfrm>
            <a:off x="1220256" y="1006634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4D11AE-6605-4982-8E59-21B23A412585}"/>
              </a:ext>
            </a:extLst>
          </p:cNvPr>
          <p:cNvSpPr txBox="1"/>
          <p:nvPr/>
        </p:nvSpPr>
        <p:spPr>
          <a:xfrm>
            <a:off x="4960225" y="1202202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어린이 청소년 대상  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인터넷 개인 방송에 대한 </a:t>
            </a:r>
            <a:endParaRPr lang="en-US" altLang="ko-KR" sz="16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sz="16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이용 실태 조사 보고서 인터뷰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75404-5A53-489D-B8E5-46B372E61557}"/>
              </a:ext>
            </a:extLst>
          </p:cNvPr>
          <p:cNvSpPr txBox="1"/>
          <p:nvPr/>
        </p:nvSpPr>
        <p:spPr>
          <a:xfrm>
            <a:off x="5321645" y="5631152"/>
            <a:ext cx="1701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ngsanaUPC" panose="02020603050405020304" pitchFamily="18" charset="-34"/>
                <a:ea typeface="KoPub돋움체 Bold" panose="00000800000000000000" pitchFamily="2" charset="-127"/>
                <a:cs typeface="AngsanaUPC" panose="02020603050405020304" pitchFamily="18" charset="-34"/>
              </a:rPr>
              <a:t>-</a:t>
            </a:r>
            <a:r>
              <a:rPr lang="ko-KR" altLang="en-US" sz="1400" dirty="0">
                <a:latin typeface="AngsanaUPC" panose="02020603050405020304" pitchFamily="18" charset="-34"/>
                <a:ea typeface="KoPub돋움체 Bold" panose="00000800000000000000" pitchFamily="2" charset="-127"/>
                <a:cs typeface="AngsanaUPC" panose="02020603050405020304" pitchFamily="18" charset="-34"/>
              </a:rPr>
              <a:t>방송통신심의위원회</a:t>
            </a:r>
            <a:r>
              <a:rPr lang="en-US" altLang="ko-KR" dirty="0">
                <a:latin typeface="AngsanaUPC" panose="02020603050405020304" pitchFamily="18" charset="-34"/>
                <a:ea typeface="KoPub돋움체 Bold" panose="00000800000000000000" pitchFamily="2" charset="-127"/>
                <a:cs typeface="AngsanaUPC" panose="02020603050405020304" pitchFamily="18" charset="-34"/>
              </a:rPr>
              <a:t>-</a:t>
            </a:r>
            <a:endParaRPr lang="ko-KR" altLang="en-US" dirty="0">
              <a:latin typeface="AngsanaUPC" panose="02020603050405020304" pitchFamily="18" charset="-34"/>
              <a:ea typeface="KoPub돋움체 Bold" panose="00000800000000000000" pitchFamily="2" charset="-127"/>
              <a:cs typeface="AngsanaUPC" panose="02020603050405020304" pitchFamily="18" charset="-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DCA2D-F744-484E-A981-F512AC2750AA}"/>
              </a:ext>
            </a:extLst>
          </p:cNvPr>
          <p:cNvSpPr txBox="1"/>
          <p:nvPr/>
        </p:nvSpPr>
        <p:spPr>
          <a:xfrm>
            <a:off x="2844353" y="2702744"/>
            <a:ext cx="732925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일단 저는 욕을 처음 배운 게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학년 때인데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제가 처음으로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BJ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본 것도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학년 때라서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욕을 아마 이런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BJ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들을 보고 배우고 그리고 이걸 애들이 이제 많이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사용하다보니까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거기에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무뎌져서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계속 나도 사용하는 구나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 &lt;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남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N&gt;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61F24D-A831-44B9-9D92-9F521B9F4572}"/>
              </a:ext>
            </a:extLst>
          </p:cNvPr>
          <p:cNvSpPr txBox="1"/>
          <p:nvPr/>
        </p:nvSpPr>
        <p:spPr>
          <a:xfrm>
            <a:off x="2766608" y="3891099"/>
            <a:ext cx="74847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저도 처음에는 욕 하는게 좀 문제가 있다고 생각하고 있었는데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점점 방송을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보다보니까</a:t>
            </a:r>
            <a:endParaRPr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저도 좀 </a:t>
            </a:r>
            <a:r>
              <a:rPr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무뎌진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것 같고 사람들도 이런 거에 둔감해진 것 같다고 생각이 듭니다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.” &lt;</a:t>
            </a:r>
            <a:r>
              <a:rPr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남 </a:t>
            </a:r>
            <a:r>
              <a:rPr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R&gt;</a:t>
            </a:r>
            <a:endParaRPr lang="ko-KR" altLang="en-US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729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D5EA4D2-BF0E-4B00-A2F7-D528F6782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68" y="1610299"/>
            <a:ext cx="6506952" cy="3657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866C1-66D4-4017-8B2F-6D8BBBF5B8CE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74BDFB-61EA-4E81-861D-4B60F35D2062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11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72ADB-4C6B-47DE-8FB9-22E956B66370}"/>
              </a:ext>
            </a:extLst>
          </p:cNvPr>
          <p:cNvSpPr txBox="1"/>
          <p:nvPr/>
        </p:nvSpPr>
        <p:spPr>
          <a:xfrm>
            <a:off x="5134840" y="526805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인터넷 방송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”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E79731-86F6-4A9B-B55D-AFCD925E6BEA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7668B-3C48-4B53-84B7-CC4A90A38401}"/>
              </a:ext>
            </a:extLst>
          </p:cNvPr>
          <p:cNvSpPr txBox="1"/>
          <p:nvPr/>
        </p:nvSpPr>
        <p:spPr>
          <a:xfrm>
            <a:off x="1220256" y="1006634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C0AD0-DBEF-4252-B281-6C7CBD386C57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2C608D-95F6-4523-95FD-4253F4CB304B}"/>
              </a:ext>
            </a:extLst>
          </p:cNvPr>
          <p:cNvSpPr/>
          <p:nvPr/>
        </p:nvSpPr>
        <p:spPr>
          <a:xfrm>
            <a:off x="0" y="1143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069B91-083C-4F93-A3D2-52250506C6F1}"/>
              </a:ext>
            </a:extLst>
          </p:cNvPr>
          <p:cNvSpPr/>
          <p:nvPr/>
        </p:nvSpPr>
        <p:spPr>
          <a:xfrm>
            <a:off x="3494536" y="2968581"/>
            <a:ext cx="4800254" cy="49548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F5038-34FB-4439-B9F6-10D9EB3973CD}"/>
              </a:ext>
            </a:extLst>
          </p:cNvPr>
          <p:cNvSpPr txBox="1"/>
          <p:nvPr/>
        </p:nvSpPr>
        <p:spPr>
          <a:xfrm>
            <a:off x="3896984" y="2991954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가치관이 확립되지 않은 어린 아이가 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EC92733-6FDB-47A7-B5F9-1D24B0023F01}"/>
              </a:ext>
            </a:extLst>
          </p:cNvPr>
          <p:cNvSpPr/>
          <p:nvPr/>
        </p:nvSpPr>
        <p:spPr>
          <a:xfrm>
            <a:off x="3498346" y="3395301"/>
            <a:ext cx="4800254" cy="49548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590B0-3D1A-484A-88DD-5BDCD74C5B25}"/>
              </a:ext>
            </a:extLst>
          </p:cNvPr>
          <p:cNvSpPr txBox="1"/>
          <p:nvPr/>
        </p:nvSpPr>
        <p:spPr>
          <a:xfrm>
            <a:off x="4052476" y="3418674"/>
            <a:ext cx="331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영상을 본다면 어떨 것 같나요</a:t>
            </a:r>
            <a:r>
              <a:rPr lang="en-US" altLang="ko-KR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1795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A00288F-FD54-456F-ACF5-8CDA89C24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82A49D-16CE-46A1-9154-DE48FCB0F007}"/>
              </a:ext>
            </a:extLst>
          </p:cNvPr>
          <p:cNvSpPr/>
          <p:nvPr/>
        </p:nvSpPr>
        <p:spPr>
          <a:xfrm>
            <a:off x="0" y="11430"/>
            <a:ext cx="12192000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866C1-66D4-4017-8B2F-6D8BBBF5B8CE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57F8D2-BAA3-47CB-AFF4-1EE8F15B5859}"/>
              </a:ext>
            </a:extLst>
          </p:cNvPr>
          <p:cNvSpPr txBox="1"/>
          <p:nvPr/>
        </p:nvSpPr>
        <p:spPr>
          <a:xfrm>
            <a:off x="3870871" y="2577182"/>
            <a:ext cx="4450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u="sng" dirty="0" err="1">
                <a:solidFill>
                  <a:schemeClr val="bg1"/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Cyberrafitti</a:t>
            </a:r>
            <a:endParaRPr lang="ko-KR" altLang="en-US" sz="8000" b="1" u="sng" dirty="0">
              <a:solidFill>
                <a:schemeClr val="bg1"/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755552-D39C-41F0-B6B2-B2EFCBC595EE}"/>
              </a:ext>
            </a:extLst>
          </p:cNvPr>
          <p:cNvSpPr txBox="1"/>
          <p:nvPr/>
        </p:nvSpPr>
        <p:spPr>
          <a:xfrm>
            <a:off x="1353365" y="1006708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35E9902-1106-48A5-8785-DAB7AA393CAA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D14FF34-FB40-4BE6-997A-14CF953C3949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12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7B2F7B-55D9-40C0-B2BE-7ECA6031EEDA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0B26714-A39C-45EC-A327-BE634357D513}"/>
              </a:ext>
            </a:extLst>
          </p:cNvPr>
          <p:cNvGrpSpPr/>
          <p:nvPr/>
        </p:nvGrpSpPr>
        <p:grpSpPr>
          <a:xfrm>
            <a:off x="4600424" y="2016174"/>
            <a:ext cx="3080536" cy="400110"/>
            <a:chOff x="4600424" y="2016174"/>
            <a:chExt cx="3080536" cy="4001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502B3A5-C945-465D-B720-91FB5F006807}"/>
                </a:ext>
              </a:extLst>
            </p:cNvPr>
            <p:cNvSpPr txBox="1"/>
            <p:nvPr/>
          </p:nvSpPr>
          <p:spPr>
            <a:xfrm>
              <a:off x="4600424" y="2016174"/>
              <a:ext cx="30315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Cyber </a:t>
              </a:r>
              <a:r>
                <a:rPr lang="ko-KR" altLang="en-US" sz="2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와 </a:t>
              </a:r>
              <a:r>
                <a:rPr lang="en-US" altLang="ko-KR" sz="2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Graffiti </a:t>
              </a:r>
              <a:r>
                <a:rPr lang="ko-KR" altLang="en-US" sz="2000" b="1" dirty="0"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의 합성어</a:t>
              </a: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789A6E7B-1BBD-4A5C-A7AD-647F3A18BE55}"/>
                </a:ext>
              </a:extLst>
            </p:cNvPr>
            <p:cNvCxnSpPr>
              <a:cxnSpLocks/>
            </p:cNvCxnSpPr>
            <p:nvPr/>
          </p:nvCxnSpPr>
          <p:spPr>
            <a:xfrm>
              <a:off x="4648200" y="2027788"/>
              <a:ext cx="303276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257A646-900C-4678-84D5-1D7FDDE4CA9F}"/>
              </a:ext>
            </a:extLst>
          </p:cNvPr>
          <p:cNvSpPr txBox="1"/>
          <p:nvPr/>
        </p:nvSpPr>
        <p:spPr>
          <a:xfrm>
            <a:off x="4600975" y="3429000"/>
            <a:ext cx="3348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판별 기준이 없는 아이들의 성장에</a:t>
            </a:r>
            <a:endParaRPr lang="en-US" altLang="ko-KR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해가 되는 정보를 막고 싶습니다</a:t>
            </a:r>
            <a:r>
              <a:rPr lang="en-US" altLang="ko-KR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505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C035CA98-AE85-4E5E-BE9A-5F465506A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773" y="18288"/>
            <a:ext cx="12191990" cy="68580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A4E67687-3DDF-4AD2-9FA9-74C06C85871E}"/>
              </a:ext>
            </a:extLst>
          </p:cNvPr>
          <p:cNvGrpSpPr/>
          <p:nvPr/>
        </p:nvGrpSpPr>
        <p:grpSpPr>
          <a:xfrm>
            <a:off x="5344765" y="2484547"/>
            <a:ext cx="1502465" cy="523220"/>
            <a:chOff x="5344765" y="2484547"/>
            <a:chExt cx="1502465" cy="52322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5EE0801-6E67-480D-97C0-9BB83B851E2A}"/>
                </a:ext>
              </a:extLst>
            </p:cNvPr>
            <p:cNvSpPr/>
            <p:nvPr/>
          </p:nvSpPr>
          <p:spPr>
            <a:xfrm>
              <a:off x="5344765" y="2536754"/>
              <a:ext cx="1502463" cy="42200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BE0FEE0-5362-4D1D-9F26-446E1979B1D3}"/>
                </a:ext>
              </a:extLst>
            </p:cNvPr>
            <p:cNvSpPr txBox="1"/>
            <p:nvPr/>
          </p:nvSpPr>
          <p:spPr>
            <a:xfrm>
              <a:off x="5344767" y="2484547"/>
              <a:ext cx="15024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TARGET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3ABA3CD-442B-4B72-B04F-E7E8A2FE9DB2}"/>
              </a:ext>
            </a:extLst>
          </p:cNvPr>
          <p:cNvGrpSpPr/>
          <p:nvPr/>
        </p:nvGrpSpPr>
        <p:grpSpPr>
          <a:xfrm>
            <a:off x="5528372" y="3007767"/>
            <a:ext cx="1135248" cy="523220"/>
            <a:chOff x="5344765" y="3254737"/>
            <a:chExt cx="1135248" cy="52322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4CE63515-6134-4175-B1E1-82FB92C3B214}"/>
                </a:ext>
              </a:extLst>
            </p:cNvPr>
            <p:cNvSpPr/>
            <p:nvPr/>
          </p:nvSpPr>
          <p:spPr>
            <a:xfrm>
              <a:off x="5344767" y="3289890"/>
              <a:ext cx="1135246" cy="45540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040B101-706B-4F5A-8AD3-6B092D4B80CC}"/>
                </a:ext>
              </a:extLst>
            </p:cNvPr>
            <p:cNvSpPr txBox="1"/>
            <p:nvPr/>
          </p:nvSpPr>
          <p:spPr>
            <a:xfrm>
              <a:off x="5344765" y="3254737"/>
              <a:ext cx="11352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NEED</a:t>
              </a:r>
              <a:endParaRPr lang="ko-KR" alt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92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2866C1-66D4-4017-8B2F-6D8BBBF5B8CE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755552-D39C-41F0-B6B2-B2EFCBC595EE}"/>
              </a:ext>
            </a:extLst>
          </p:cNvPr>
          <p:cNvSpPr txBox="1"/>
          <p:nvPr/>
        </p:nvSpPr>
        <p:spPr>
          <a:xfrm>
            <a:off x="1048565" y="1006708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구현방식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35E9902-1106-48A5-8785-DAB7AA393CAA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D14FF34-FB40-4BE6-997A-14CF953C3949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14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7B2F7B-55D9-40C0-B2BE-7ECA6031EEDA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624584D1-B191-40CA-ACD1-3A3132E2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763" y="2219588"/>
            <a:ext cx="1683474" cy="16834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9525" cap="sq">
            <a:solidFill>
              <a:srgbClr val="292929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50" name="그룹 49">
            <a:extLst>
              <a:ext uri="{FF2B5EF4-FFF2-40B4-BE49-F238E27FC236}">
                <a16:creationId xmlns:a16="http://schemas.microsoft.com/office/drawing/2014/main" id="{F9D50696-C627-4FB7-B46B-C003F1F519F2}"/>
              </a:ext>
            </a:extLst>
          </p:cNvPr>
          <p:cNvGrpSpPr/>
          <p:nvPr/>
        </p:nvGrpSpPr>
        <p:grpSpPr>
          <a:xfrm>
            <a:off x="5235133" y="735289"/>
            <a:ext cx="1728493" cy="1991252"/>
            <a:chOff x="5235133" y="735289"/>
            <a:chExt cx="1728493" cy="1991252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BC73941-3550-4C59-8A92-6075257065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0131" t="13711" r="13062" b="4780"/>
            <a:stretch/>
          </p:blipFill>
          <p:spPr>
            <a:xfrm>
              <a:off x="5235133" y="735289"/>
              <a:ext cx="1728493" cy="1683475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9525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91C268D-C1DB-4C3C-8609-FD77AA736706}"/>
                </a:ext>
              </a:extLst>
            </p:cNvPr>
            <p:cNvSpPr txBox="1"/>
            <p:nvPr/>
          </p:nvSpPr>
          <p:spPr>
            <a:xfrm>
              <a:off x="5382300" y="2418764"/>
              <a:ext cx="14927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인터넷방송 플랫폼</a:t>
              </a:r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60B3D98D-73BE-424B-A032-A9AFDC377DFA}"/>
              </a:ext>
            </a:extLst>
          </p:cNvPr>
          <p:cNvGrpSpPr/>
          <p:nvPr/>
        </p:nvGrpSpPr>
        <p:grpSpPr>
          <a:xfrm>
            <a:off x="6963626" y="1537110"/>
            <a:ext cx="3828694" cy="2275488"/>
            <a:chOff x="6963626" y="1537110"/>
            <a:chExt cx="3828694" cy="22754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01ED15-AB8B-4DD7-9F0F-28E889C1926C}"/>
                </a:ext>
              </a:extLst>
            </p:cNvPr>
            <p:cNvSpPr txBox="1"/>
            <p:nvPr/>
          </p:nvSpPr>
          <p:spPr>
            <a:xfrm>
              <a:off x="8199943" y="1537110"/>
              <a:ext cx="25923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영상</a:t>
              </a:r>
              <a:r>
                <a:rPr lang="en-US" altLang="ko-KR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음성</a:t>
              </a:r>
              <a:r>
                <a:rPr lang="en-US" altLang="ko-KR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채팅 데이터 </a:t>
              </a:r>
              <a:r>
                <a:rPr lang="ko-KR" altLang="en-US" sz="1400" dirty="0" err="1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크롤링</a:t>
              </a:r>
              <a:r>
                <a:rPr lang="en-US" altLang="ko-KR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및</a:t>
              </a:r>
              <a:endPara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en-US" altLang="ko-KR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DB</a:t>
              </a:r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에</a:t>
              </a:r>
              <a:r>
                <a:rPr lang="en-US" altLang="ko-KR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</a:t>
              </a:r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저장하여 데이터셋 구축</a:t>
              </a: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95E8B45-08F3-4676-B5B8-F4286D47D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4395" y="2129124"/>
              <a:ext cx="1683474" cy="1683474"/>
            </a:xfrm>
            <a:prstGeom prst="rect">
              <a:avLst/>
            </a:prstGeom>
            <a:ln w="9525">
              <a:noFill/>
            </a:ln>
          </p:spPr>
        </p:pic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9231813C-681D-415D-BD24-CE260B30A13C}"/>
                </a:ext>
              </a:extLst>
            </p:cNvPr>
            <p:cNvCxnSpPr>
              <a:cxnSpLocks/>
              <a:stCxn id="13" idx="3"/>
              <a:endCxn id="18" idx="1"/>
            </p:cNvCxnSpPr>
            <p:nvPr/>
          </p:nvCxnSpPr>
          <p:spPr>
            <a:xfrm>
              <a:off x="6963626" y="1577027"/>
              <a:ext cx="1690769" cy="139383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1FA3C9A-163F-45F4-BB3C-1380FBDD529F}"/>
              </a:ext>
            </a:extLst>
          </p:cNvPr>
          <p:cNvGrpSpPr/>
          <p:nvPr/>
        </p:nvGrpSpPr>
        <p:grpSpPr>
          <a:xfrm>
            <a:off x="5235134" y="3812599"/>
            <a:ext cx="4260998" cy="1683474"/>
            <a:chOff x="5235134" y="3812599"/>
            <a:chExt cx="4260998" cy="1683474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365C132-07CE-4387-9254-9A0E39CA4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35134" y="3812599"/>
              <a:ext cx="1728493" cy="1683474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9525" cap="sq">
              <a:solidFill>
                <a:srgbClr val="292929"/>
              </a:solidFill>
              <a:miter lim="800000"/>
            </a:ln>
            <a:effectLst/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76E5E7A9-4F2E-4414-A25C-7473DA7C02E0}"/>
                </a:ext>
              </a:extLst>
            </p:cNvPr>
            <p:cNvCxnSpPr>
              <a:cxnSpLocks/>
              <a:stCxn id="18" idx="2"/>
              <a:endCxn id="20" idx="3"/>
            </p:cNvCxnSpPr>
            <p:nvPr/>
          </p:nvCxnSpPr>
          <p:spPr>
            <a:xfrm rot="5400000">
              <a:off x="7809011" y="2967215"/>
              <a:ext cx="841738" cy="2532505"/>
            </a:xfrm>
            <a:prstGeom prst="bent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D62027-A1B5-4AF9-9202-B6643967F598}"/>
                </a:ext>
              </a:extLst>
            </p:cNvPr>
            <p:cNvSpPr txBox="1"/>
            <p:nvPr/>
          </p:nvSpPr>
          <p:spPr>
            <a:xfrm>
              <a:off x="7344956" y="4724817"/>
              <a:ext cx="21178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자연어 처리 및 분석을 통한</a:t>
              </a:r>
              <a:endPara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기계학습 모델 생성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A218E64-D8F9-445F-A1BF-4818C6329B37}"/>
              </a:ext>
            </a:extLst>
          </p:cNvPr>
          <p:cNvGrpSpPr/>
          <p:nvPr/>
        </p:nvGrpSpPr>
        <p:grpSpPr>
          <a:xfrm>
            <a:off x="2937500" y="3903062"/>
            <a:ext cx="2297634" cy="1285301"/>
            <a:chOff x="2937500" y="3903062"/>
            <a:chExt cx="2297634" cy="1285301"/>
          </a:xfrm>
        </p:grpSpPr>
        <p:cxnSp>
          <p:nvCxnSpPr>
            <p:cNvPr id="39" name="연결선: 꺾임 38">
              <a:extLst>
                <a:ext uri="{FF2B5EF4-FFF2-40B4-BE49-F238E27FC236}">
                  <a16:creationId xmlns:a16="http://schemas.microsoft.com/office/drawing/2014/main" id="{2A32D03E-97A8-4132-9B9F-7BCB74969624}"/>
                </a:ext>
              </a:extLst>
            </p:cNvPr>
            <p:cNvCxnSpPr>
              <a:cxnSpLocks/>
              <a:stCxn id="20" idx="1"/>
              <a:endCxn id="25" idx="2"/>
            </p:cNvCxnSpPr>
            <p:nvPr/>
          </p:nvCxnSpPr>
          <p:spPr>
            <a:xfrm rot="10800000">
              <a:off x="2937500" y="3903062"/>
              <a:ext cx="2297634" cy="751274"/>
            </a:xfrm>
            <a:prstGeom prst="bentConnector2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B62D99-6063-459A-B16E-87118771C2D6}"/>
                </a:ext>
              </a:extLst>
            </p:cNvPr>
            <p:cNvSpPr txBox="1"/>
            <p:nvPr/>
          </p:nvSpPr>
          <p:spPr>
            <a:xfrm>
              <a:off x="3051557" y="4665143"/>
              <a:ext cx="18101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잔인성</a:t>
              </a:r>
              <a:r>
                <a:rPr lang="en-US" altLang="ko-KR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폭력성</a:t>
              </a:r>
              <a:r>
                <a:rPr lang="en-US" altLang="ko-KR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, </a:t>
              </a:r>
              <a:r>
                <a:rPr lang="ko-KR" altLang="en-US" sz="1400" dirty="0" err="1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선전성</a:t>
              </a:r>
              <a:endParaRPr lang="en-US" altLang="ko-KR" sz="1400" dirty="0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  <a:p>
              <a:pPr algn="ctr"/>
              <a:r>
                <a:rPr lang="ko-KR" altLang="en-US" sz="1400" dirty="0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수치화 및 필터링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0677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C29F44-1C88-4F25-A6D5-0ED09D5F9E2D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F7AEB-BF47-47A5-B8B2-63E831867B9D}"/>
              </a:ext>
            </a:extLst>
          </p:cNvPr>
          <p:cNvSpPr txBox="1"/>
          <p:nvPr/>
        </p:nvSpPr>
        <p:spPr>
          <a:xfrm>
            <a:off x="1048565" y="1006708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기대효과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017FA9-DBC9-4E9C-B40B-D1E058D9B860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F01C77-A9EA-4292-ACBD-D2F277AC0274}"/>
              </a:ext>
            </a:extLst>
          </p:cNvPr>
          <p:cNvSpPr txBox="1"/>
          <p:nvPr/>
        </p:nvSpPr>
        <p:spPr>
          <a:xfrm>
            <a:off x="4488828" y="3059668"/>
            <a:ext cx="3214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필터링을 통해서 아이들이 </a:t>
            </a: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무방비적으로 폭력적인 미디어에</a:t>
            </a:r>
            <a:endParaRPr lang="en-US" altLang="ko-KR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노출 되는 것을 막을 수 있다</a:t>
            </a:r>
            <a:r>
              <a:rPr lang="en-US" altLang="ko-KR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F81CE0-9638-4514-8237-6A43A7064DEA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15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9472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15F88F8-A124-4388-8972-FE70DCF8CA6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C62CF5-85F4-4448-A1A5-E0B704FE9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477" y="1333832"/>
            <a:ext cx="7760496" cy="43652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C29F44-1C88-4F25-A6D5-0ED09D5F9E2D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0F7AEB-BF47-47A5-B8B2-63E831867B9D}"/>
              </a:ext>
            </a:extLst>
          </p:cNvPr>
          <p:cNvSpPr txBox="1"/>
          <p:nvPr/>
        </p:nvSpPr>
        <p:spPr>
          <a:xfrm>
            <a:off x="1377749" y="1006708"/>
            <a:ext cx="550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포부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A017FA9-DBC9-4E9C-B40B-D1E058D9B860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33FF24E-FEDD-4609-8B06-C3389161F86F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16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71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DB1FC0-EAB7-4F85-B6A3-5ED7EE53B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68"/>
            <a:ext cx="12180277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1B6AE2-5F5D-4376-A41F-7B0D882A0C3F}"/>
              </a:ext>
            </a:extLst>
          </p:cNvPr>
          <p:cNvSpPr/>
          <p:nvPr/>
        </p:nvSpPr>
        <p:spPr>
          <a:xfrm>
            <a:off x="-11723" y="-35168"/>
            <a:ext cx="12192000" cy="689316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FAA41-A251-4DBF-8E16-F0DD83D5CD52}"/>
              </a:ext>
            </a:extLst>
          </p:cNvPr>
          <p:cNvSpPr txBox="1"/>
          <p:nvPr/>
        </p:nvSpPr>
        <p:spPr>
          <a:xfrm>
            <a:off x="3791523" y="1967582"/>
            <a:ext cx="445025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 err="1">
                <a:solidFill>
                  <a:schemeClr val="bg1"/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Cyberrafitti</a:t>
            </a:r>
            <a:endParaRPr lang="ko-KR" altLang="en-US" sz="8000" b="1" dirty="0">
              <a:solidFill>
                <a:schemeClr val="bg1"/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5A6A0-50A9-442E-AB8B-EA9CEE93C537}"/>
              </a:ext>
            </a:extLst>
          </p:cNvPr>
          <p:cNvSpPr txBox="1"/>
          <p:nvPr/>
        </p:nvSpPr>
        <p:spPr>
          <a:xfrm>
            <a:off x="5200563" y="3598782"/>
            <a:ext cx="17908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우리 아이들을 지켜주세요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5377C-9027-4345-81BE-320A1AD265A1}"/>
              </a:ext>
            </a:extLst>
          </p:cNvPr>
          <p:cNvSpPr txBox="1"/>
          <p:nvPr/>
        </p:nvSpPr>
        <p:spPr>
          <a:xfrm>
            <a:off x="5182128" y="3228945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사이버 </a:t>
            </a:r>
            <a:r>
              <a:rPr lang="ko-KR" altLang="en-US" sz="20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래피티</a:t>
            </a:r>
            <a:r>
              <a:rPr lang="en-US" altLang="ko-KR" sz="20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20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F995632-FDE2-4082-A43B-DC330DA79C3A}"/>
              </a:ext>
            </a:extLst>
          </p:cNvPr>
          <p:cNvCxnSpPr>
            <a:cxnSpLocks/>
          </p:cNvCxnSpPr>
          <p:nvPr/>
        </p:nvCxnSpPr>
        <p:spPr>
          <a:xfrm>
            <a:off x="5246614" y="4041921"/>
            <a:ext cx="1664677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AEB160C-548E-448E-86EA-0BFA5BF9DB86}"/>
              </a:ext>
            </a:extLst>
          </p:cNvPr>
          <p:cNvCxnSpPr>
            <a:cxnSpLocks/>
          </p:cNvCxnSpPr>
          <p:nvPr/>
        </p:nvCxnSpPr>
        <p:spPr>
          <a:xfrm>
            <a:off x="3791523" y="2998567"/>
            <a:ext cx="4438077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291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772ADB-4C6B-47DE-8FB9-22E956B66370}"/>
              </a:ext>
            </a:extLst>
          </p:cNvPr>
          <p:cNvSpPr txBox="1"/>
          <p:nvPr/>
        </p:nvSpPr>
        <p:spPr>
          <a:xfrm>
            <a:off x="5636580" y="1151545"/>
            <a:ext cx="9188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20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E21293-9205-40EB-A862-4E8440B46299}"/>
              </a:ext>
            </a:extLst>
          </p:cNvPr>
          <p:cNvSpPr/>
          <p:nvPr/>
        </p:nvSpPr>
        <p:spPr>
          <a:xfrm>
            <a:off x="5099539" y="1874820"/>
            <a:ext cx="1992923" cy="352014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lgDash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328A333-B5A8-4261-90E8-8370BF6ABC90}"/>
              </a:ext>
            </a:extLst>
          </p:cNvPr>
          <p:cNvCxnSpPr>
            <a:cxnSpLocks/>
          </p:cNvCxnSpPr>
          <p:nvPr/>
        </p:nvCxnSpPr>
        <p:spPr>
          <a:xfrm>
            <a:off x="5537295" y="1596007"/>
            <a:ext cx="111741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26C8008-D547-4639-A65A-D14183681502}"/>
              </a:ext>
            </a:extLst>
          </p:cNvPr>
          <p:cNvSpPr txBox="1"/>
          <p:nvPr/>
        </p:nvSpPr>
        <p:spPr>
          <a:xfrm>
            <a:off x="520102" y="448161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DE3DED-D526-405D-A473-6B4ED70E5DB4}"/>
              </a:ext>
            </a:extLst>
          </p:cNvPr>
          <p:cNvSpPr txBox="1"/>
          <p:nvPr/>
        </p:nvSpPr>
        <p:spPr>
          <a:xfrm>
            <a:off x="1014516" y="1006634"/>
            <a:ext cx="9156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진행순서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FEFFA5D-3B01-4000-BB9C-68AE105238B0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FB4CC4-1A72-4E04-A52E-68820F029BB6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6D35FCC-A600-4CD1-991C-32544F5E0ADB}"/>
              </a:ext>
            </a:extLst>
          </p:cNvPr>
          <p:cNvGrpSpPr/>
          <p:nvPr/>
        </p:nvGrpSpPr>
        <p:grpSpPr>
          <a:xfrm>
            <a:off x="5392923" y="2112312"/>
            <a:ext cx="1406155" cy="2877217"/>
            <a:chOff x="5392923" y="2485585"/>
            <a:chExt cx="1406155" cy="287721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0491DB-DAC5-4AFB-AB21-ABA6EE1E79D0}"/>
                </a:ext>
              </a:extLst>
            </p:cNvPr>
            <p:cNvSpPr txBox="1"/>
            <p:nvPr/>
          </p:nvSpPr>
          <p:spPr>
            <a:xfrm>
              <a:off x="5576466" y="2485585"/>
              <a:ext cx="11015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진행순서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CFF2DB-3070-42B1-AB21-EDD0CACBB8EB}"/>
                </a:ext>
              </a:extLst>
            </p:cNvPr>
            <p:cNvSpPr txBox="1"/>
            <p:nvPr/>
          </p:nvSpPr>
          <p:spPr>
            <a:xfrm>
              <a:off x="5392923" y="2981006"/>
              <a:ext cx="14061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대두된 배경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3D634A-C815-446C-A10E-EEE3A1C31AFC}"/>
                </a:ext>
              </a:extLst>
            </p:cNvPr>
            <p:cNvSpPr txBox="1"/>
            <p:nvPr/>
          </p:nvSpPr>
          <p:spPr>
            <a:xfrm>
              <a:off x="5659823" y="3476427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필요성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8D4C1D-E898-4EC9-8BB3-F207AB034A77}"/>
                </a:ext>
              </a:extLst>
            </p:cNvPr>
            <p:cNvSpPr txBox="1"/>
            <p:nvPr/>
          </p:nvSpPr>
          <p:spPr>
            <a:xfrm>
              <a:off x="5545208" y="4467269"/>
              <a:ext cx="110158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구현방식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262235-E936-46FD-809E-CF9AB0368E53}"/>
                </a:ext>
              </a:extLst>
            </p:cNvPr>
            <p:cNvSpPr txBox="1"/>
            <p:nvPr/>
          </p:nvSpPr>
          <p:spPr>
            <a:xfrm>
              <a:off x="5789677" y="3971848"/>
              <a:ext cx="6431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소개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36668E-67AD-447D-94FF-9BC062FA3DE0}"/>
                </a:ext>
              </a:extLst>
            </p:cNvPr>
            <p:cNvSpPr txBox="1"/>
            <p:nvPr/>
          </p:nvSpPr>
          <p:spPr>
            <a:xfrm>
              <a:off x="5576466" y="4962692"/>
              <a:ext cx="11015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기대효과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6657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3772ADB-4C6B-47DE-8FB9-22E956B66370}"/>
              </a:ext>
            </a:extLst>
          </p:cNvPr>
          <p:cNvSpPr txBox="1"/>
          <p:nvPr/>
        </p:nvSpPr>
        <p:spPr>
          <a:xfrm>
            <a:off x="3226464" y="3244334"/>
            <a:ext cx="586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여러 매체를 통해 다양한 정보를 얻을 수 있는 정보화 시대＂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30C5C-8B1C-400A-9BFD-E6000B75C638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03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042052-B029-4E71-A652-91B1E2B0FAE1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73D30-B21A-4A0B-9FEC-D56221F5C621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33B71F-B765-4DEB-9E54-75237E6D2816}"/>
              </a:ext>
            </a:extLst>
          </p:cNvPr>
          <p:cNvSpPr txBox="1"/>
          <p:nvPr/>
        </p:nvSpPr>
        <p:spPr>
          <a:xfrm>
            <a:off x="877356" y="1006634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대두된배경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71847D5-826D-4E0F-9C14-D80AF74FA60E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864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87B7E30-CA49-45A1-BCE6-6974E7414D47}"/>
              </a:ext>
            </a:extLst>
          </p:cNvPr>
          <p:cNvGrpSpPr/>
          <p:nvPr/>
        </p:nvGrpSpPr>
        <p:grpSpPr>
          <a:xfrm>
            <a:off x="1626284" y="1637013"/>
            <a:ext cx="3609288" cy="2807455"/>
            <a:chOff x="3329354" y="1465563"/>
            <a:chExt cx="4325816" cy="336480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4F21756-FE11-43C9-95A6-F2FA369753D9}"/>
                </a:ext>
              </a:extLst>
            </p:cNvPr>
            <p:cNvSpPr/>
            <p:nvPr/>
          </p:nvSpPr>
          <p:spPr>
            <a:xfrm>
              <a:off x="3329354" y="1465563"/>
              <a:ext cx="4325816" cy="2930591"/>
            </a:xfrm>
            <a:prstGeom prst="rect">
              <a:avLst/>
            </a:prstGeom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DFDF58-D2AF-44C3-89B0-29769E61B2A5}"/>
                </a:ext>
              </a:extLst>
            </p:cNvPr>
            <p:cNvSpPr txBox="1"/>
            <p:nvPr/>
          </p:nvSpPr>
          <p:spPr>
            <a:xfrm>
              <a:off x="5262070" y="4498374"/>
              <a:ext cx="717006" cy="33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인터넷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358B9B2-112B-438B-A42A-8A6CE1359971}"/>
              </a:ext>
            </a:extLst>
          </p:cNvPr>
          <p:cNvGrpSpPr/>
          <p:nvPr/>
        </p:nvGrpSpPr>
        <p:grpSpPr>
          <a:xfrm>
            <a:off x="6909142" y="1637013"/>
            <a:ext cx="3609288" cy="2807455"/>
            <a:chOff x="3329354" y="1465563"/>
            <a:chExt cx="4325816" cy="33648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548315F-6E08-4D0E-AC63-EF56F3050F71}"/>
                </a:ext>
              </a:extLst>
            </p:cNvPr>
            <p:cNvSpPr/>
            <p:nvPr/>
          </p:nvSpPr>
          <p:spPr>
            <a:xfrm>
              <a:off x="3329354" y="1465563"/>
              <a:ext cx="4325816" cy="2930591"/>
            </a:xfrm>
            <a:prstGeom prst="rect">
              <a:avLst/>
            </a:prstGeom>
            <a:ln w="1905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86252A-9599-4AE9-B413-8FBBECDB5426}"/>
                </a:ext>
              </a:extLst>
            </p:cNvPr>
            <p:cNvSpPr txBox="1"/>
            <p:nvPr/>
          </p:nvSpPr>
          <p:spPr>
            <a:xfrm>
              <a:off x="5262070" y="4498374"/>
              <a:ext cx="717006" cy="331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모바일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FA30C5C-8B1C-400A-9BFD-E6000B75C638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04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7C41E0E-665D-41D6-89CE-10D699A65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142" y="1637012"/>
            <a:ext cx="3609288" cy="24451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70C742D-F69D-4664-A6EC-A9C9E0464E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1900" r="981" b="14598"/>
          <a:stretch/>
        </p:blipFill>
        <p:spPr>
          <a:xfrm>
            <a:off x="1626285" y="1619771"/>
            <a:ext cx="3609288" cy="246240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8042052-B029-4E71-A652-91B1E2B0FAE1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73D30-B21A-4A0B-9FEC-D56221F5C621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33B71F-B765-4DEB-9E54-75237E6D2816}"/>
              </a:ext>
            </a:extLst>
          </p:cNvPr>
          <p:cNvSpPr txBox="1"/>
          <p:nvPr/>
        </p:nvSpPr>
        <p:spPr>
          <a:xfrm>
            <a:off x="877356" y="1006634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대두된배경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71847D5-826D-4E0F-9C14-D80AF74FA60E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6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0CA859A4-FB21-41DD-A74F-749FA9716AC1}"/>
              </a:ext>
            </a:extLst>
          </p:cNvPr>
          <p:cNvSpPr txBox="1"/>
          <p:nvPr/>
        </p:nvSpPr>
        <p:spPr>
          <a:xfrm>
            <a:off x="5415365" y="3244334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부작용은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?”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A30C5C-8B1C-400A-9BFD-E6000B75C638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05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042052-B029-4E71-A652-91B1E2B0FAE1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573D30-B21A-4A0B-9FEC-D56221F5C621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33B71F-B765-4DEB-9E54-75237E6D2816}"/>
              </a:ext>
            </a:extLst>
          </p:cNvPr>
          <p:cNvSpPr txBox="1"/>
          <p:nvPr/>
        </p:nvSpPr>
        <p:spPr>
          <a:xfrm>
            <a:off x="877356" y="1006634"/>
            <a:ext cx="1098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대두된배경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71847D5-826D-4E0F-9C14-D80AF74FA60E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4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4F2CFE49-C9FB-469A-BA84-833EB0A39F7A}"/>
              </a:ext>
            </a:extLst>
          </p:cNvPr>
          <p:cNvSpPr/>
          <p:nvPr/>
        </p:nvSpPr>
        <p:spPr>
          <a:xfrm>
            <a:off x="2776403" y="1478281"/>
            <a:ext cx="6637606" cy="421552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E7A32B-6623-4CC9-8A6A-ADCC0F661E44}"/>
              </a:ext>
            </a:extLst>
          </p:cNvPr>
          <p:cNvSpPr/>
          <p:nvPr/>
        </p:nvSpPr>
        <p:spPr>
          <a:xfrm>
            <a:off x="3933092" y="1785650"/>
            <a:ext cx="4325816" cy="2930591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866C1-66D4-4017-8B2F-6D8BBBF5B8CE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74BDFB-61EA-4E81-861D-4B60F35D2062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06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72ADB-4C6B-47DE-8FB9-22E956B66370}"/>
              </a:ext>
            </a:extLst>
          </p:cNvPr>
          <p:cNvSpPr txBox="1"/>
          <p:nvPr/>
        </p:nvSpPr>
        <p:spPr>
          <a:xfrm>
            <a:off x="5134840" y="5268053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실제 인터넷 방송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E79731-86F6-4A9B-B55D-AFCD925E6BEA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7668B-3C48-4B53-84B7-CC4A90A38401}"/>
              </a:ext>
            </a:extLst>
          </p:cNvPr>
          <p:cNvSpPr txBox="1"/>
          <p:nvPr/>
        </p:nvSpPr>
        <p:spPr>
          <a:xfrm>
            <a:off x="1220256" y="1006634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C0AD0-DBEF-4252-B281-6C7CBD386C57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31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8D5EA4D2-BF0E-4B00-A2F7-D528F6782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768" y="1610299"/>
            <a:ext cx="6506952" cy="36577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2866C1-66D4-4017-8B2F-6D8BBBF5B8CE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74BDFB-61EA-4E81-861D-4B60F35D2062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07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72ADB-4C6B-47DE-8FB9-22E956B66370}"/>
              </a:ext>
            </a:extLst>
          </p:cNvPr>
          <p:cNvSpPr txBox="1"/>
          <p:nvPr/>
        </p:nvSpPr>
        <p:spPr>
          <a:xfrm>
            <a:off x="5134840" y="526805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실제 인터넷 방송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”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E79731-86F6-4A9B-B55D-AFCD925E6BEA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7668B-3C48-4B53-84B7-CC4A90A38401}"/>
              </a:ext>
            </a:extLst>
          </p:cNvPr>
          <p:cNvSpPr txBox="1"/>
          <p:nvPr/>
        </p:nvSpPr>
        <p:spPr>
          <a:xfrm>
            <a:off x="1220256" y="1006634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필요성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C0AD0-DBEF-4252-B281-6C7CBD386C57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42C608D-95F6-4523-95FD-4253F4CB304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C069B91-083C-4F93-A3D2-52250506C6F1}"/>
              </a:ext>
            </a:extLst>
          </p:cNvPr>
          <p:cNvSpPr/>
          <p:nvPr/>
        </p:nvSpPr>
        <p:spPr>
          <a:xfrm>
            <a:off x="3494536" y="2968581"/>
            <a:ext cx="4800254" cy="495487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8F5038-34FB-4439-B9F6-10D9EB3973CD}"/>
              </a:ext>
            </a:extLst>
          </p:cNvPr>
          <p:cNvSpPr txBox="1"/>
          <p:nvPr/>
        </p:nvSpPr>
        <p:spPr>
          <a:xfrm>
            <a:off x="3896984" y="2991954"/>
            <a:ext cx="393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 영상을 어린 아이가 본다면 어떨까요</a:t>
            </a:r>
            <a:r>
              <a:rPr lang="en-US" altLang="ko-KR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014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2866C1-66D4-4017-8B2F-6D8BBBF5B8CE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74BDFB-61EA-4E81-861D-4B60F35D2062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08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E79731-86F6-4A9B-B55D-AFCD925E6BEA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7668B-3C48-4B53-84B7-CC4A90A38401}"/>
              </a:ext>
            </a:extLst>
          </p:cNvPr>
          <p:cNvSpPr txBox="1"/>
          <p:nvPr/>
        </p:nvSpPr>
        <p:spPr>
          <a:xfrm>
            <a:off x="763056" y="126952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매체의 영향력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C0AD0-DBEF-4252-B281-6C7CBD386C57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E1F275-22DE-4D73-AF0D-900037D354C6}"/>
              </a:ext>
            </a:extLst>
          </p:cNvPr>
          <p:cNvSpPr txBox="1"/>
          <p:nvPr/>
        </p:nvSpPr>
        <p:spPr>
          <a:xfrm>
            <a:off x="1220256" y="1006634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F045C8-C5E3-4AEC-935B-695CA3F58720}"/>
              </a:ext>
            </a:extLst>
          </p:cNvPr>
          <p:cNvGrpSpPr/>
          <p:nvPr/>
        </p:nvGrpSpPr>
        <p:grpSpPr>
          <a:xfrm>
            <a:off x="5415915" y="1529611"/>
            <a:ext cx="1360170" cy="369332"/>
            <a:chOff x="5200650" y="1529611"/>
            <a:chExt cx="1360170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6868468-69EB-4B89-9BE6-E1341866B89F}"/>
                </a:ext>
              </a:extLst>
            </p:cNvPr>
            <p:cNvSpPr/>
            <p:nvPr/>
          </p:nvSpPr>
          <p:spPr>
            <a:xfrm>
              <a:off x="5200650" y="1549243"/>
              <a:ext cx="1360170" cy="3281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4D11AE-6605-4982-8E59-21B23A412585}"/>
                </a:ext>
              </a:extLst>
            </p:cNvPr>
            <p:cNvSpPr txBox="1"/>
            <p:nvPr/>
          </p:nvSpPr>
          <p:spPr>
            <a:xfrm>
              <a:off x="5252291" y="152961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err="1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오뚜기</a:t>
              </a:r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 실험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87FA8A-07D9-4E22-B12D-1D61966E7049}"/>
              </a:ext>
            </a:extLst>
          </p:cNvPr>
          <p:cNvSpPr txBox="1"/>
          <p:nvPr/>
        </p:nvSpPr>
        <p:spPr>
          <a:xfrm>
            <a:off x="3815567" y="4622317"/>
            <a:ext cx="456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공격적인 미디어에 노출된 아이들이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공격적인 방법으로 행동하는 경향이 있음을 발견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28D4EE-345E-4E0F-ABB6-36817DDEAE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567" y="1955715"/>
            <a:ext cx="4565410" cy="2670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C75404-5A53-489D-B8E5-46B372E61557}"/>
              </a:ext>
            </a:extLst>
          </p:cNvPr>
          <p:cNvSpPr txBox="1"/>
          <p:nvPr/>
        </p:nvSpPr>
        <p:spPr>
          <a:xfrm>
            <a:off x="5631887" y="512904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ngsanaUPC" panose="02020603050405020304" pitchFamily="18" charset="-34"/>
                <a:ea typeface="KoPub돋움체 Bold" panose="00000800000000000000" pitchFamily="2" charset="-127"/>
                <a:cs typeface="AngsanaUPC" panose="02020603050405020304" pitchFamily="18" charset="-34"/>
              </a:rPr>
              <a:t>-Albert Bandura-</a:t>
            </a:r>
            <a:endParaRPr lang="ko-KR" altLang="en-US" dirty="0">
              <a:latin typeface="AngsanaUPC" panose="02020603050405020304" pitchFamily="18" charset="-34"/>
              <a:ea typeface="KoPub돋움체 Bold" panose="00000800000000000000" pitchFamily="2" charset="-127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177213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2866C1-66D4-4017-8B2F-6D8BBBF5B8CE}"/>
              </a:ext>
            </a:extLst>
          </p:cNvPr>
          <p:cNvSpPr txBox="1"/>
          <p:nvPr/>
        </p:nvSpPr>
        <p:spPr>
          <a:xfrm>
            <a:off x="520102" y="448161"/>
            <a:ext cx="753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3200" b="1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74BDFB-61EA-4E81-861D-4B60F35D2062}"/>
              </a:ext>
            </a:extLst>
          </p:cNvPr>
          <p:cNvSpPr txBox="1"/>
          <p:nvPr/>
        </p:nvSpPr>
        <p:spPr>
          <a:xfrm>
            <a:off x="5894663" y="6016971"/>
            <a:ext cx="4026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09</a:t>
            </a:r>
            <a:endParaRPr lang="ko-KR" altLang="en-US" sz="1500" b="1" dirty="0"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E79731-86F6-4A9B-B55D-AFCD925E6BEA}"/>
              </a:ext>
            </a:extLst>
          </p:cNvPr>
          <p:cNvSpPr txBox="1"/>
          <p:nvPr/>
        </p:nvSpPr>
        <p:spPr>
          <a:xfrm>
            <a:off x="5327801" y="6340136"/>
            <a:ext cx="15363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b="1" dirty="0" err="1">
                <a:solidFill>
                  <a:schemeClr val="bg1">
                    <a:lumMod val="75000"/>
                  </a:schemeClr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Cyberrafitty</a:t>
            </a:r>
            <a:endParaRPr lang="ko-KR" altLang="en-US" sz="1500" b="1" dirty="0">
              <a:solidFill>
                <a:schemeClr val="bg1">
                  <a:lumMod val="75000"/>
                </a:schemeClr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67668B-3C48-4B53-84B7-CC4A90A38401}"/>
              </a:ext>
            </a:extLst>
          </p:cNvPr>
          <p:cNvSpPr txBox="1"/>
          <p:nvPr/>
        </p:nvSpPr>
        <p:spPr>
          <a:xfrm>
            <a:off x="763056" y="1269524"/>
            <a:ext cx="1199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chemeClr val="bg1">
                    <a:lumMod val="7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매체의 영향력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60AC0AD0-DBEF-4252-B281-6C7CBD386C57}"/>
              </a:ext>
            </a:extLst>
          </p:cNvPr>
          <p:cNvCxnSpPr>
            <a:cxnSpLocks/>
          </p:cNvCxnSpPr>
          <p:nvPr/>
        </p:nvCxnSpPr>
        <p:spPr>
          <a:xfrm>
            <a:off x="179980" y="1006708"/>
            <a:ext cx="166907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DE1F275-22DE-4D73-AF0D-900037D354C6}"/>
              </a:ext>
            </a:extLst>
          </p:cNvPr>
          <p:cNvSpPr txBox="1"/>
          <p:nvPr/>
        </p:nvSpPr>
        <p:spPr>
          <a:xfrm>
            <a:off x="1220256" y="1006634"/>
            <a:ext cx="732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필요성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F045C8-C5E3-4AEC-935B-695CA3F58720}"/>
              </a:ext>
            </a:extLst>
          </p:cNvPr>
          <p:cNvGrpSpPr/>
          <p:nvPr/>
        </p:nvGrpSpPr>
        <p:grpSpPr>
          <a:xfrm>
            <a:off x="5415915" y="1529611"/>
            <a:ext cx="1417697" cy="369332"/>
            <a:chOff x="5200650" y="1529611"/>
            <a:chExt cx="1417697" cy="369332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86868468-69EB-4B89-9BE6-E1341866B89F}"/>
                </a:ext>
              </a:extLst>
            </p:cNvPr>
            <p:cNvSpPr/>
            <p:nvPr/>
          </p:nvSpPr>
          <p:spPr>
            <a:xfrm>
              <a:off x="5200650" y="1549243"/>
              <a:ext cx="1360170" cy="3281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4D11AE-6605-4982-8E59-21B23A412585}"/>
                </a:ext>
              </a:extLst>
            </p:cNvPr>
            <p:cNvSpPr txBox="1"/>
            <p:nvPr/>
          </p:nvSpPr>
          <p:spPr>
            <a:xfrm>
              <a:off x="5221811" y="1529611"/>
              <a:ext cx="13965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정신분석학자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587FA8A-07D9-4E22-B12D-1D61966E7049}"/>
              </a:ext>
            </a:extLst>
          </p:cNvPr>
          <p:cNvSpPr txBox="1"/>
          <p:nvPr/>
        </p:nvSpPr>
        <p:spPr>
          <a:xfrm>
            <a:off x="3748240" y="4622317"/>
            <a:ext cx="4695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폭력적인 장면 시청 후 어린이들에게서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기존의 가치판단 능력을 잃게 되는 현상이 나타남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C75404-5A53-489D-B8E5-46B372E61557}"/>
              </a:ext>
            </a:extLst>
          </p:cNvPr>
          <p:cNvSpPr txBox="1"/>
          <p:nvPr/>
        </p:nvSpPr>
        <p:spPr>
          <a:xfrm>
            <a:off x="5648716" y="5129047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AngsanaUPC" panose="02020603050405020304" pitchFamily="18" charset="-34"/>
                <a:ea typeface="KoPub돋움체 Bold" panose="00000800000000000000" pitchFamily="2" charset="-127"/>
                <a:cs typeface="AngsanaUPC" panose="02020603050405020304" pitchFamily="18" charset="-34"/>
              </a:rPr>
              <a:t>-Serge </a:t>
            </a:r>
            <a:r>
              <a:rPr lang="en-US" altLang="ko-KR" dirty="0" err="1">
                <a:latin typeface="AngsanaUPC" panose="02020603050405020304" pitchFamily="18" charset="-34"/>
                <a:ea typeface="KoPub돋움체 Bold" panose="00000800000000000000" pitchFamily="2" charset="-127"/>
                <a:cs typeface="AngsanaUPC" panose="02020603050405020304" pitchFamily="18" charset="-34"/>
              </a:rPr>
              <a:t>Tisseron</a:t>
            </a:r>
            <a:r>
              <a:rPr lang="en-US" altLang="ko-KR" dirty="0">
                <a:latin typeface="AngsanaUPC" panose="02020603050405020304" pitchFamily="18" charset="-34"/>
                <a:ea typeface="KoPub돋움체 Bold" panose="00000800000000000000" pitchFamily="2" charset="-127"/>
                <a:cs typeface="AngsanaUPC" panose="02020603050405020304" pitchFamily="18" charset="-34"/>
              </a:rPr>
              <a:t>-</a:t>
            </a:r>
            <a:endParaRPr lang="ko-KR" altLang="en-US" dirty="0">
              <a:latin typeface="AngsanaUPC" panose="02020603050405020304" pitchFamily="18" charset="-34"/>
              <a:ea typeface="KoPub돋움체 Bold" panose="00000800000000000000" pitchFamily="2" charset="-127"/>
              <a:cs typeface="AngsanaUPC" panose="02020603050405020304" pitchFamily="18" charset="-34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2C4E27F-7FC4-46E5-9D4E-A4AD96848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65" y="2104769"/>
            <a:ext cx="2426869" cy="2491585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2035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</TotalTime>
  <Words>335</Words>
  <Application>Microsoft Office PowerPoint</Application>
  <PresentationFormat>와이드스크린</PresentationFormat>
  <Paragraphs>113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KoPub돋움체 Bold</vt:lpstr>
      <vt:lpstr>AngsanaUPC</vt:lpstr>
      <vt:lpstr>맑은 고딕</vt:lpstr>
      <vt:lpstr>Rage Italic</vt:lpstr>
      <vt:lpstr>Arial</vt:lpstr>
      <vt:lpstr>조선일보명조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Iris Jang</dc:creator>
  <cp:lastModifiedBy>Iris Jang</cp:lastModifiedBy>
  <cp:revision>94</cp:revision>
  <dcterms:created xsi:type="dcterms:W3CDTF">2019-07-24T12:05:53Z</dcterms:created>
  <dcterms:modified xsi:type="dcterms:W3CDTF">2019-07-27T03:00:42Z</dcterms:modified>
</cp:coreProperties>
</file>